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8" r:id="rId3"/>
    <p:sldId id="260" r:id="rId4"/>
    <p:sldId id="289" r:id="rId5"/>
    <p:sldId id="299" r:id="rId6"/>
    <p:sldId id="265" r:id="rId7"/>
    <p:sldId id="298" r:id="rId8"/>
    <p:sldId id="302" r:id="rId9"/>
    <p:sldId id="295" r:id="rId10"/>
    <p:sldId id="296" r:id="rId11"/>
    <p:sldId id="303" r:id="rId12"/>
    <p:sldId id="294" r:id="rId13"/>
    <p:sldId id="297" r:id="rId14"/>
    <p:sldId id="280" r:id="rId15"/>
    <p:sldId id="262" r:id="rId16"/>
    <p:sldId id="304" r:id="rId17"/>
    <p:sldId id="263" r:id="rId18"/>
    <p:sldId id="276" r:id="rId19"/>
    <p:sldId id="261" r:id="rId20"/>
    <p:sldId id="275" r:id="rId21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56814" autoAdjust="0"/>
  </p:normalViewPr>
  <p:slideViewPr>
    <p:cSldViewPr snapToObjects="1" showGuides="1">
      <p:cViewPr varScale="1">
        <p:scale>
          <a:sx n="46" d="100"/>
          <a:sy n="46" d="100"/>
        </p:scale>
        <p:origin x="210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816"/>
    </p:cViewPr>
  </p:outlineViewPr>
  <p:notesTextViewPr>
    <p:cViewPr>
      <p:scale>
        <a:sx n="1" d="1"/>
        <a:sy n="1" d="1"/>
      </p:scale>
      <p:origin x="0" y="-168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r">
              <a:defRPr sz="1200"/>
            </a:lvl1pPr>
          </a:lstStyle>
          <a:p>
            <a:fld id="{598A49B7-4009-4E5F-BCE4-D4361A258A7D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1" tIns="46476" rIns="92951" bIns="464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9"/>
            <a:ext cx="5588000" cy="4177665"/>
          </a:xfrm>
          <a:prstGeom prst="rect">
            <a:avLst/>
          </a:prstGeom>
        </p:spPr>
        <p:txBody>
          <a:bodyPr vert="horz" lIns="92951" tIns="46476" rIns="92951" bIns="4647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5"/>
            <a:ext cx="3026833" cy="464185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r">
              <a:defRPr sz="1200"/>
            </a:lvl1pPr>
          </a:lstStyle>
          <a:p>
            <a:fld id="{4B0EF7EB-36A0-448B-8FDE-58B8FDED0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48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23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 same trend is visible.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41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2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Used original RMIS query but filtered for: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dirty="0" smtClean="0"/>
              <a:t>Same</a:t>
            </a:r>
            <a:r>
              <a:rPr lang="en-US" baseline="0" dirty="0" smtClean="0"/>
              <a:t> brood years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Standard recovery timing to remove odd experimental releases (July)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All releases and recoveries of fish reared at upper Willamette hatcheries</a:t>
            </a:r>
            <a:endParaRPr lang="en-US" dirty="0" smtClean="0"/>
          </a:p>
          <a:p>
            <a:pPr marL="174296" indent="-174296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dirty="0" smtClean="0"/>
              <a:t>Classified</a:t>
            </a:r>
            <a:r>
              <a:rPr lang="en-US" baseline="0" dirty="0" smtClean="0"/>
              <a:t> recovery locations by type (migratory fisheries (marine, </a:t>
            </a:r>
            <a:r>
              <a:rPr lang="en-US" baseline="0" dirty="0" err="1" smtClean="0"/>
              <a:t>columbia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willam</a:t>
            </a:r>
            <a:r>
              <a:rPr lang="en-US" baseline="0" dirty="0" smtClean="0"/>
              <a:t>, subbasin), hatchery, spawning grounds) and subbasin.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Combined the number of recoveries of a tag code, by recovery location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77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Ordered by sub basin of rearing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Hatchery – where fish were reared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Release location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Target Hatchery – Where the fish are supposed to go. EX: Will. H. fish released in SSNT and CLACK.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“Same </a:t>
            </a:r>
            <a:r>
              <a:rPr lang="en-US" baseline="0" dirty="0" err="1" smtClean="0"/>
              <a:t>Subbasin</a:t>
            </a:r>
            <a:r>
              <a:rPr lang="en-US" baseline="0" dirty="0" smtClean="0"/>
              <a:t> Spawning Survey” recoveries should be considered “stray” and I’ll show that on my next slide. But, I separated them here for two reasons.</a:t>
            </a:r>
          </a:p>
          <a:p>
            <a:r>
              <a:rPr lang="en-US" baseline="0" dirty="0" smtClean="0"/>
              <a:t>	1. Some releases that don’t have “terminal recovery location”. For example, Molalla (1%) spawning survey recoveries.</a:t>
            </a:r>
          </a:p>
          <a:p>
            <a:r>
              <a:rPr lang="en-US" baseline="0" dirty="0" smtClean="0"/>
              <a:t>	2. I think there’s a difference between a fish that returns to the correct basin but does not select for the hatchery, and one that is in the wrong basin entirely. </a:t>
            </a:r>
          </a:p>
          <a:p>
            <a:pPr marL="174296" marR="0" indent="-17429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Standard releases</a:t>
            </a:r>
            <a:r>
              <a:rPr lang="en-US" baseline="0" dirty="0" smtClean="0"/>
              <a:t> are highlighted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Especially knowledgeable folks in the room my notice that not all releases are listed, only ones I thought would be of interest. </a:t>
            </a:r>
            <a:br>
              <a:rPr lang="en-US" baseline="0" dirty="0" smtClean="0"/>
            </a:br>
            <a:endParaRPr lang="en-US" baseline="0" dirty="0" smtClean="0"/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Low hanging fruit here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Detroit release</a:t>
            </a:r>
          </a:p>
          <a:p>
            <a:pPr marL="639086" lvl="1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Relatively high fisheries recoveries compared to hatchery recoveries</a:t>
            </a:r>
          </a:p>
          <a:p>
            <a:pPr marL="639086" lvl="1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Relatively high stray rate compared to other releases</a:t>
            </a:r>
          </a:p>
          <a:p>
            <a:pPr marL="1103875" lvl="2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Interestingly enough most stray recoveries were at McKenzie and Clackamas hatcheries.</a:t>
            </a:r>
          </a:p>
          <a:p>
            <a:pPr marL="1103875" lvl="2" indent="-174296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South Santiam</a:t>
            </a:r>
          </a:p>
          <a:p>
            <a:pPr marL="639086" lvl="1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Contributes slightly larger proportion of fish to the fishery than other standard releases</a:t>
            </a:r>
          </a:p>
          <a:p>
            <a:pPr marL="639086" lvl="1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Generally more fish stay out on spawning grounds in South Santiam than other basins</a:t>
            </a:r>
          </a:p>
          <a:p>
            <a:pPr marL="1103875" lvl="2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Maybe with new collection facility will increase homing?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Molalla</a:t>
            </a:r>
          </a:p>
          <a:p>
            <a:pPr marL="639086" lvl="1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South Santiam stock, reared at Willamette Hat, and were direct released in Molalla. (not acclimated)</a:t>
            </a:r>
          </a:p>
          <a:p>
            <a:pPr marL="639086" lvl="1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Recovered in every upper Willamette hatchery AND spawning grounds</a:t>
            </a:r>
          </a:p>
          <a:p>
            <a:pPr marL="639086" lvl="1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Started acclimation program in 2013</a:t>
            </a:r>
          </a:p>
          <a:p>
            <a:pPr marL="639086" lvl="1" indent="-174296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Merge columns to calculate stray…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5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Generally speaking,</a:t>
            </a:r>
            <a:r>
              <a:rPr lang="en-US" baseline="0" dirty="0" smtClean="0"/>
              <a:t> Willamette reared fish go where they are supposed to, with the exception of Detroit Reservoir releases and Molalla direct releases.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Now, the Molalla release provide a great segue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682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demon</a:t>
            </a:r>
            <a:r>
              <a:rPr lang="en-US" baseline="0" dirty="0" smtClean="0"/>
              <a:t>strated that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Release timing does not impact recovery rates at the basin level, but could at the subbasin level.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Release timing does impact the age structure of returning adults. Generally, fish released earlier return younger.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This coincides with a report by D.G. </a:t>
            </a:r>
            <a:r>
              <a:rPr lang="en-US" baseline="0" dirty="0" err="1" smtClean="0"/>
              <a:t>Hannkin</a:t>
            </a:r>
            <a:r>
              <a:rPr lang="en-US" baseline="0" dirty="0" smtClean="0"/>
              <a:t> for ODFW that showed fish that were released earlier returned younger and larger.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We also demonstrated that spring Chinook salmon reared at UWR hatcheries return to where they are supposed to.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With the exception of </a:t>
            </a:r>
            <a:r>
              <a:rPr lang="en-US" baseline="0" dirty="0" err="1" smtClean="0"/>
              <a:t>unacclimated</a:t>
            </a:r>
            <a:r>
              <a:rPr lang="en-US" baseline="0" dirty="0" smtClean="0"/>
              <a:t>, out of subbasin releases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Future research:</a:t>
            </a:r>
          </a:p>
          <a:p>
            <a:r>
              <a:rPr lang="en-US" baseline="0" dirty="0" smtClean="0"/>
              <a:t>Does age impact recovery rate?</a:t>
            </a:r>
          </a:p>
          <a:p>
            <a:r>
              <a:rPr lang="en-US" baseline="0" dirty="0" smtClean="0"/>
              <a:t>Does hatchery age structure mimic wild populations at the subbasin level?</a:t>
            </a:r>
          </a:p>
          <a:p>
            <a:r>
              <a:rPr lang="en-US" baseline="0" dirty="0" smtClean="0"/>
              <a:t>Release timing impact stray rates?</a:t>
            </a:r>
          </a:p>
          <a:p>
            <a:r>
              <a:rPr lang="en-US" baseline="0" dirty="0" smtClean="0"/>
              <a:t>Define stray as #of strays that contribute to hatchery stock.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98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Future research:</a:t>
            </a:r>
          </a:p>
          <a:p>
            <a:r>
              <a:rPr lang="en-US" baseline="0" dirty="0" smtClean="0"/>
              <a:t>Does age impact recovery rate?</a:t>
            </a:r>
          </a:p>
          <a:p>
            <a:r>
              <a:rPr lang="en-US" baseline="0" dirty="0" smtClean="0"/>
              <a:t>Does hatchery age structure mimic wild populations at the </a:t>
            </a:r>
            <a:r>
              <a:rPr lang="en-US" baseline="0" dirty="0" err="1" smtClean="0"/>
              <a:t>subbasin</a:t>
            </a:r>
            <a:r>
              <a:rPr lang="en-US" baseline="0" dirty="0" smtClean="0"/>
              <a:t> level?</a:t>
            </a:r>
          </a:p>
          <a:p>
            <a:r>
              <a:rPr lang="en-US" baseline="0" dirty="0" smtClean="0"/>
              <a:t>Release timing impact stray </a:t>
            </a:r>
            <a:r>
              <a:rPr lang="en-US" baseline="0" smtClean="0"/>
              <a:t>rates?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58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292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065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6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r>
              <a:rPr lang="en-US" dirty="0" smtClean="0"/>
              <a:t>1. Look</a:t>
            </a:r>
            <a:r>
              <a:rPr lang="en-US" baseline="0" dirty="0" smtClean="0"/>
              <a:t> at the impact of release timing on fall/sub-yearling vs spring/yearling releases</a:t>
            </a:r>
            <a:endParaRPr lang="en-US" dirty="0" smtClean="0"/>
          </a:p>
          <a:p>
            <a:r>
              <a:rPr lang="en-US" dirty="0" smtClean="0"/>
              <a:t>2. Look at stray/homing</a:t>
            </a:r>
            <a:r>
              <a:rPr lang="en-US" baseline="0" dirty="0" smtClean="0"/>
              <a:t> rates and determine if straying is a concern for UWR hatcheries.</a:t>
            </a:r>
          </a:p>
          <a:p>
            <a:endParaRPr lang="en-US" baseline="0" dirty="0" smtClean="0"/>
          </a:p>
          <a:p>
            <a:r>
              <a:rPr lang="en-US" dirty="0" smtClean="0"/>
              <a:t>Objectives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The two metrics I used to evaluate</a:t>
            </a:r>
            <a:r>
              <a:rPr lang="en-US" baseline="0" dirty="0" smtClean="0"/>
              <a:t> impact of release timing on returning adults were SARs and the age structure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The second objective of this project was to estimate stray and homing rates of UWR hatchery fish, and compare them to other known stray rates.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0" indent="0">
              <a:buFont typeface="+mj-lt"/>
              <a:buNone/>
            </a:pPr>
            <a:r>
              <a:rPr lang="en-US" dirty="0" smtClean="0"/>
              <a:t>An</a:t>
            </a:r>
            <a:r>
              <a:rPr lang="en-US" baseline="0" dirty="0" smtClean="0"/>
              <a:t> important clarification for this analysis is that I defined SARs as the number of fish that return to their target hatchery. The standard definition for SARs reflects smolt to adult </a:t>
            </a:r>
            <a:r>
              <a:rPr lang="en-US" b="1" u="sng" baseline="0" dirty="0" smtClean="0"/>
              <a:t>survival</a:t>
            </a:r>
            <a:r>
              <a:rPr lang="en-US" b="0" u="none" baseline="0" dirty="0" smtClean="0"/>
              <a:t> at all. So the difference here is my SARs will be artificially low because they only include hatchery recoveries, but these rates will still be effective for comparisons between release groups.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54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68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dirty="0" smtClean="0"/>
              <a:t>Queried RMIS for </a:t>
            </a:r>
          </a:p>
          <a:p>
            <a:pPr marL="639086" lvl="1" indent="-174296">
              <a:buFont typeface="Arial" panose="020B0604020202020204" pitchFamily="34" charset="0"/>
              <a:buChar char="•"/>
            </a:pPr>
            <a:r>
              <a:rPr lang="en-US" dirty="0" smtClean="0"/>
              <a:t>all Willamette</a:t>
            </a:r>
            <a:r>
              <a:rPr lang="en-US" baseline="0" dirty="0" smtClean="0"/>
              <a:t> releases and recoveries. </a:t>
            </a:r>
          </a:p>
          <a:p>
            <a:pPr marL="639086" lvl="1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Only included AD+CWT because recoveries of non-AD clipped, </a:t>
            </a:r>
            <a:r>
              <a:rPr lang="en-US" baseline="0" dirty="0" err="1" smtClean="0"/>
              <a:t>CWT’d</a:t>
            </a:r>
            <a:r>
              <a:rPr lang="en-US" baseline="0" dirty="0" smtClean="0"/>
              <a:t> fish was inconsistent</a:t>
            </a:r>
          </a:p>
          <a:p>
            <a:pPr marL="639086" lvl="1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&gt;200K recoveries of &gt;1K releases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Filter</a:t>
            </a:r>
          </a:p>
          <a:p>
            <a:pPr marL="639086" marR="0" lvl="1" indent="-17429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Brood years 2000-2008, because brood year 1999 was the last brood year done by Mark Lewis and William Murray for the ODFW’s Annual Stock Assessment. and 2013 is the last group of 5-year old returns.</a:t>
            </a:r>
          </a:p>
          <a:p>
            <a:pPr marL="639086" lvl="1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Defined: Standard release recoveries,</a:t>
            </a:r>
          </a:p>
          <a:p>
            <a:pPr marL="1096286" lvl="2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fish recovered at the hatchery in the subbasin they were released in</a:t>
            </a:r>
          </a:p>
          <a:p>
            <a:pPr marL="1096286" lvl="2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Ex: Fish released into the </a:t>
            </a:r>
            <a:r>
              <a:rPr lang="en-US" baseline="0" dirty="0" err="1" smtClean="0"/>
              <a:t>mainstem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Mckenzie</a:t>
            </a:r>
            <a:r>
              <a:rPr lang="en-US" baseline="0" dirty="0" smtClean="0"/>
              <a:t> River, and subsequently recovered at McKenzie Hatchery </a:t>
            </a:r>
            <a:r>
              <a:rPr lang="en-US" baseline="0" smtClean="0"/>
              <a:t>hatchery</a:t>
            </a:r>
            <a:endParaRPr lang="en-US" baseline="0" dirty="0" smtClean="0"/>
          </a:p>
          <a:p>
            <a:pPr marL="1096286" lvl="2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And standard release timing because that’s the objective </a:t>
            </a:r>
          </a:p>
          <a:p>
            <a:pPr marL="7590" lv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7590" lvl="0" indent="0">
              <a:buFont typeface="Arial" panose="020B0604020202020204" pitchFamily="34" charset="0"/>
              <a:buNone/>
            </a:pPr>
            <a:r>
              <a:rPr lang="en-US" baseline="0" dirty="0" smtClean="0"/>
              <a:t>Downloaded everything because this was an exploratory project and I wanted to have ALL possible factors included. </a:t>
            </a:r>
          </a:p>
          <a:p>
            <a:pPr marL="7590" lv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77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graph</a:t>
            </a:r>
          </a:p>
          <a:p>
            <a:r>
              <a:rPr lang="en-US" dirty="0" smtClean="0"/>
              <a:t>All upper Willamette</a:t>
            </a:r>
            <a:r>
              <a:rPr lang="en-US" baseline="0" dirty="0" smtClean="0"/>
              <a:t> hatcheries</a:t>
            </a:r>
          </a:p>
          <a:p>
            <a:r>
              <a:rPr lang="en-US" baseline="0" dirty="0" smtClean="0"/>
              <a:t>Recovery Rate: max = 1%</a:t>
            </a:r>
          </a:p>
          <a:p>
            <a:pPr defTabSz="929579"/>
            <a:r>
              <a:rPr lang="en-US" baseline="0" dirty="0" smtClean="0"/>
              <a:t># = N value</a:t>
            </a:r>
            <a:endParaRPr lang="en-US" dirty="0" smtClean="0"/>
          </a:p>
          <a:p>
            <a:r>
              <a:rPr lang="en-US" dirty="0" smtClean="0"/>
              <a:t>27 =</a:t>
            </a:r>
            <a:r>
              <a:rPr lang="en-US" baseline="0" dirty="0" smtClean="0"/>
              <a:t> &gt;3,500 recoveries</a:t>
            </a:r>
          </a:p>
          <a:p>
            <a:r>
              <a:rPr lang="en-US" baseline="0" dirty="0" smtClean="0"/>
              <a:t>3 = &gt; 500 recoveries</a:t>
            </a:r>
          </a:p>
          <a:p>
            <a:endParaRPr lang="en-US" baseline="0" dirty="0" smtClean="0"/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="1" i="1" u="none" baseline="0" dirty="0" smtClean="0"/>
              <a:t>As a basin </a:t>
            </a:r>
            <a:r>
              <a:rPr lang="en-US" b="0" i="0" u="none" baseline="0" dirty="0" smtClean="0"/>
              <a:t>it </a:t>
            </a:r>
            <a:r>
              <a:rPr lang="en-US" baseline="0" dirty="0" smtClean="0"/>
              <a:t>shows fall released fish came back at a higher rate than spring releases. 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Apr sample size was too small and we’ll see that on the next slide.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Lots of variability which means there’s more to it than release timing.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Because I downloaded EVERYTHING at the beginning Expanded brood years to include 1990-1999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41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As a basin it would appear that release timing has minimal impact on SARs at the basin level.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Further broke it down to the hatchery level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I have data for individual hatcheries but sample sizes are even smaller so I am only going to show two examples </a:t>
            </a:r>
          </a:p>
          <a:p>
            <a:pPr marL="631496" lvl="1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because I think people want to see them, </a:t>
            </a:r>
          </a:p>
          <a:p>
            <a:pPr marL="631496" lvl="1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and because they show evidence of subbasin specific trends that aren’t represented at the basin level.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?Between the two graphs we can infer that from 1990 we have been gradually increasing the return rate of November released fish.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44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So back to brood years 2000-2008, in the South Santiam basin the data suggests fall/sub-yearling releases return at a much higher rate than spring/yearling releases, with the exception of April releases.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41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Looking at McKenzie Hatchery it would appear spring/yearling releases return at a slightly higher rate than fall/sub-yearling releases.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2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Using the same data I looked at the age structure of each release group but calculated the age of each recovery based on brood year and run year, and calculating the % of each recovery that was age 1-6.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?wording?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2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Release month on x-axis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Percent of each release group that were age 4 and 5 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This shows at the basin level, fall/sub-yearling releases return younger than spring/yearling releases return.</a:t>
            </a:r>
            <a:endParaRPr lang="en-US" baseline="0" dirty="0"/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baseline="0" dirty="0" smtClean="0"/>
              <a:t>Again, if I expand this to include brood years 1990-1999…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F7EB-36A0-448B-8FDE-58B8FDED0B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41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8C5-1296-4A4C-AA47-D01F5A77728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2266-44E7-4236-B18B-FEE69770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5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8C5-1296-4A4C-AA47-D01F5A77728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2266-44E7-4236-B18B-FEE69770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0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8C5-1296-4A4C-AA47-D01F5A77728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2266-44E7-4236-B18B-FEE69770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6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8C5-1296-4A4C-AA47-D01F5A77728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2266-44E7-4236-B18B-FEE69770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7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8C5-1296-4A4C-AA47-D01F5A77728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2266-44E7-4236-B18B-FEE69770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5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8C5-1296-4A4C-AA47-D01F5A77728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2266-44E7-4236-B18B-FEE69770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3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8C5-1296-4A4C-AA47-D01F5A77728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2266-44E7-4236-B18B-FEE69770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8C5-1296-4A4C-AA47-D01F5A77728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2266-44E7-4236-B18B-FEE69770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3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8C5-1296-4A4C-AA47-D01F5A77728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2266-44E7-4236-B18B-FEE69770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2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8C5-1296-4A4C-AA47-D01F5A77728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2266-44E7-4236-B18B-FEE69770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5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8C5-1296-4A4C-AA47-D01F5A77728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62266-44E7-4236-B18B-FEE69770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0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028C5-1296-4A4C-AA47-D01F5A77728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62266-44E7-4236-B18B-FEE69770A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1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520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Recovery Patterns of Coded-Wire Tagged Spring Chinook Salmon in the Upper Willamette River Basin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258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David S. Hewlett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Cameron S. Sharpe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Oregon Department of Fish and Wildlife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Corvallis Research Laboratory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8" name="Picture 4" descr="http://upload.wikimedia.org/wikipedia/commons/thumb/3/35/United_States_Army_Corps_of_Engineers_logo.svg/2000px-United_States_Army_Corps_of_Engineers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535" y="4934725"/>
            <a:ext cx="1596739" cy="12143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-740650" y="6149045"/>
            <a:ext cx="1047351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chseason\Desktop\odfw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FFD"/>
              </a:clrFrom>
              <a:clrTo>
                <a:srgbClr val="FC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95" y="4158559"/>
            <a:ext cx="1580775" cy="19904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20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1260" y="0"/>
            <a:ext cx="18214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Methods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Results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Summary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itle 6"/>
          <p:cNvSpPr>
            <a:spLocks noGrp="1"/>
          </p:cNvSpPr>
          <p:nvPr>
            <p:ph type="title"/>
          </p:nvPr>
        </p:nvSpPr>
        <p:spPr>
          <a:xfrm>
            <a:off x="457200" y="369332"/>
            <a:ext cx="8229600" cy="674791"/>
          </a:xfrm>
        </p:spPr>
        <p:txBody>
          <a:bodyPr>
            <a:noAutofit/>
          </a:bodyPr>
          <a:lstStyle/>
          <a:p>
            <a:r>
              <a:rPr lang="en-US" sz="2400" dirty="0"/>
              <a:t>Upper Willamette basin age structure of CWT spring Chinook salmon by release timing, brood years </a:t>
            </a:r>
            <a:r>
              <a:rPr lang="en-US" sz="2400" dirty="0" smtClean="0"/>
              <a:t>1990-2008</a:t>
            </a:r>
            <a:endParaRPr lang="en-US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6361" y="1175970"/>
            <a:ext cx="5925544" cy="5682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15" t="40988" r="2719" b="45655"/>
          <a:stretch/>
        </p:blipFill>
        <p:spPr bwMode="auto">
          <a:xfrm>
            <a:off x="6924745" y="3049464"/>
            <a:ext cx="850068" cy="1214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66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1260" y="0"/>
            <a:ext cx="18214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Methods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Results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Summary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Content Placeholder 8"/>
          <p:cNvSpPr txBox="1">
            <a:spLocks/>
          </p:cNvSpPr>
          <p:nvPr/>
        </p:nvSpPr>
        <p:spPr>
          <a:xfrm>
            <a:off x="457200" y="777410"/>
            <a:ext cx="8229600" cy="5348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777409"/>
            <a:ext cx="8229600" cy="5348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chemeClr val="bg1">
                    <a:lumMod val="65000"/>
                  </a:schemeClr>
                </a:solidFill>
              </a:rPr>
              <a:t>Goals: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trike="sngStrike" dirty="0" smtClean="0">
                <a:solidFill>
                  <a:schemeClr val="bg1">
                    <a:lumMod val="65000"/>
                  </a:schemeClr>
                </a:solidFill>
              </a:rPr>
              <a:t>What impact does release timing have on adult returns?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Is straying a problem for UWR hatcheries?</a:t>
            </a:r>
          </a:p>
          <a:p>
            <a:pPr marL="0" indent="0">
              <a:buNone/>
            </a:pPr>
            <a:r>
              <a:rPr lang="en-US" sz="2800" b="1" u="sng" dirty="0" smtClean="0">
                <a:solidFill>
                  <a:schemeClr val="bg1">
                    <a:lumMod val="65000"/>
                  </a:schemeClr>
                </a:solidFill>
              </a:rPr>
              <a:t>Objectives</a:t>
            </a:r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US" sz="2800" strike="sngStrike" dirty="0">
                <a:solidFill>
                  <a:schemeClr val="bg1">
                    <a:lumMod val="65000"/>
                  </a:schemeClr>
                </a:solidFill>
              </a:rPr>
              <a:t>1a. </a:t>
            </a:r>
            <a:r>
              <a:rPr lang="en-US" sz="2800" strike="sngStrike" dirty="0" smtClean="0">
                <a:solidFill>
                  <a:schemeClr val="bg1">
                    <a:lumMod val="65000"/>
                  </a:schemeClr>
                </a:solidFill>
              </a:rPr>
              <a:t>Calculate </a:t>
            </a:r>
            <a:r>
              <a:rPr lang="en-US" sz="2800" u="sng" strike="sngStrike" dirty="0" err="1" smtClean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sz="2800" strike="sngStrike" dirty="0" err="1" smtClean="0">
                <a:solidFill>
                  <a:schemeClr val="bg1">
                    <a:lumMod val="65000"/>
                  </a:schemeClr>
                </a:solidFill>
              </a:rPr>
              <a:t>molt</a:t>
            </a:r>
            <a:r>
              <a:rPr lang="en-US" sz="2800" strike="sngStrike" dirty="0" smtClean="0">
                <a:solidFill>
                  <a:schemeClr val="bg1">
                    <a:lumMod val="65000"/>
                  </a:schemeClr>
                </a:solidFill>
              </a:rPr>
              <a:t> to </a:t>
            </a:r>
            <a:r>
              <a:rPr lang="en-US" sz="2800" u="sng" strike="sngStrike" dirty="0" smtClean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en-US" sz="2800" strike="sngStrike" dirty="0" smtClean="0">
                <a:solidFill>
                  <a:schemeClr val="bg1">
                    <a:lumMod val="65000"/>
                  </a:schemeClr>
                </a:solidFill>
              </a:rPr>
              <a:t>dult </a:t>
            </a:r>
            <a:r>
              <a:rPr lang="en-US" sz="2800" u="sng" strike="sngStrike" dirty="0" smtClean="0">
                <a:solidFill>
                  <a:schemeClr val="bg1">
                    <a:lumMod val="65000"/>
                  </a:schemeClr>
                </a:solidFill>
              </a:rPr>
              <a:t>r</a:t>
            </a:r>
            <a:r>
              <a:rPr lang="en-US" sz="2800" strike="sngStrike" dirty="0" smtClean="0">
                <a:solidFill>
                  <a:schemeClr val="bg1">
                    <a:lumMod val="65000"/>
                  </a:schemeClr>
                </a:solidFill>
              </a:rPr>
              <a:t>eturns (SARs)</a:t>
            </a:r>
          </a:p>
          <a:p>
            <a:pPr marL="0" indent="0">
              <a:buNone/>
            </a:pPr>
            <a:r>
              <a:rPr lang="en-US" sz="2800" strike="sngStrike" dirty="0" smtClean="0">
                <a:solidFill>
                  <a:schemeClr val="bg1">
                    <a:lumMod val="65000"/>
                  </a:schemeClr>
                </a:solidFill>
              </a:rPr>
              <a:t>1b. Estimate age structure of returning adults</a:t>
            </a:r>
          </a:p>
          <a:p>
            <a:pPr marL="0" indent="0">
              <a:buNone/>
            </a:pPr>
            <a:r>
              <a:rPr lang="en-US" sz="2800" dirty="0" smtClean="0"/>
              <a:t>2.   Estimate </a:t>
            </a:r>
            <a:r>
              <a:rPr lang="en-US" sz="2800" dirty="0"/>
              <a:t>homing/stray rates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477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777410"/>
            <a:ext cx="8229600" cy="534875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RMIS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query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Willamette releases and recoveries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AD &amp; CWT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ChS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only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221,970 recoveries of 1,089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releases</a:t>
            </a:r>
          </a:p>
          <a:p>
            <a:r>
              <a:rPr lang="en-US" dirty="0" smtClean="0"/>
              <a:t>Filter:</a:t>
            </a:r>
          </a:p>
          <a:p>
            <a:pPr lvl="1"/>
            <a:r>
              <a:rPr lang="en-US" dirty="0"/>
              <a:t>Brood years 2000-2008</a:t>
            </a:r>
          </a:p>
          <a:p>
            <a:pPr lvl="1"/>
            <a:r>
              <a:rPr lang="en-US" dirty="0"/>
              <a:t>Std. release timing (Nov., Feb., Mar., and Apr)</a:t>
            </a:r>
            <a:endParaRPr lang="en-US" dirty="0" smtClean="0"/>
          </a:p>
          <a:p>
            <a:pPr lvl="1"/>
            <a:r>
              <a:rPr lang="en-US" dirty="0" smtClean="0"/>
              <a:t>All releases and recoveries of UWR reared </a:t>
            </a:r>
            <a:r>
              <a:rPr lang="en-US" dirty="0" err="1" smtClean="0"/>
              <a:t>ChS</a:t>
            </a:r>
            <a:endParaRPr lang="en-US" dirty="0" smtClean="0"/>
          </a:p>
          <a:p>
            <a:pPr lvl="1"/>
            <a:r>
              <a:rPr lang="en-US" dirty="0" smtClean="0"/>
              <a:t>32,266 recoveries of 167 releases</a:t>
            </a:r>
          </a:p>
          <a:p>
            <a:r>
              <a:rPr lang="en-US" dirty="0" smtClean="0"/>
              <a:t>Classified recovery locations by type/subbasin</a:t>
            </a:r>
          </a:p>
          <a:p>
            <a:pPr lvl="1"/>
            <a:r>
              <a:rPr lang="en-US" dirty="0" smtClean="0"/>
              <a:t>Migratory fisheries, hatcheries, spawning grounds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39780" y="0"/>
            <a:ext cx="18214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Methods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Results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Summary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292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1260" y="0"/>
            <a:ext cx="18214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Methods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Results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Summary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843427"/>
              </p:ext>
            </p:extLst>
          </p:nvPr>
        </p:nvGraphicFramePr>
        <p:xfrm>
          <a:off x="473671" y="1460952"/>
          <a:ext cx="8196658" cy="42548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4319"/>
                <a:gridCol w="1821480"/>
                <a:gridCol w="1138425"/>
                <a:gridCol w="1138425"/>
                <a:gridCol w="1821480"/>
                <a:gridCol w="1062529"/>
              </a:tblGrid>
              <a:tr h="9044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Hatchery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Release Location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Target Hatchery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Migratory</a:t>
                      </a:r>
                      <a:r>
                        <a:rPr lang="en-US" sz="1800" kern="1200" baseline="0" dirty="0" smtClean="0"/>
                        <a:t> Fisheries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Same Subbasin Spawning  Grounds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Out of Subbasin Stray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Marion Forks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Detroit Reservoir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Marion Forks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North Santiam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 Santiam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 Santiam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McKenzie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McKenzie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Dexter Ponds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Middle Fork Willamette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Middle Fork Willamette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Blind Slough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Clackamas River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Molalla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 Santiam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3671" y="777409"/>
            <a:ext cx="819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Final disposition of coded wire tagged upper Willamette spring Chinook salmon </a:t>
            </a:r>
          </a:p>
          <a:p>
            <a:pPr algn="ctr"/>
            <a:r>
              <a:rPr lang="en-US" u="sng" dirty="0"/>
              <a:t>for brood years 2000-2008, by </a:t>
            </a:r>
            <a:r>
              <a:rPr lang="en-US" u="sng" dirty="0" smtClean="0"/>
              <a:t>hatchery </a:t>
            </a:r>
            <a:r>
              <a:rPr lang="en-US" u="sng" dirty="0"/>
              <a:t>and release location</a:t>
            </a:r>
          </a:p>
        </p:txBody>
      </p:sp>
      <p:sp>
        <p:nvSpPr>
          <p:cNvPr id="18" name="Content Placeholder 8"/>
          <p:cNvSpPr>
            <a:spLocks noGrp="1"/>
          </p:cNvSpPr>
          <p:nvPr>
            <p:ph idx="1"/>
          </p:nvPr>
        </p:nvSpPr>
        <p:spPr>
          <a:xfrm>
            <a:off x="473672" y="5705845"/>
            <a:ext cx="8187298" cy="11521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503457" y="2377151"/>
            <a:ext cx="5166873" cy="316871"/>
            <a:chOff x="3503457" y="2377151"/>
            <a:chExt cx="5166873" cy="316871"/>
          </a:xfrm>
        </p:grpSpPr>
        <p:sp>
          <p:nvSpPr>
            <p:cNvPr id="25" name="Rectangle 24"/>
            <p:cNvSpPr/>
            <p:nvPr/>
          </p:nvSpPr>
          <p:spPr>
            <a:xfrm>
              <a:off x="5785163" y="2377151"/>
              <a:ext cx="2885167" cy="31687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03457" y="2377151"/>
              <a:ext cx="2281706" cy="31687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503457" y="3060613"/>
            <a:ext cx="4110507" cy="2623454"/>
            <a:chOff x="3503457" y="3060613"/>
            <a:chExt cx="4110507" cy="2623454"/>
          </a:xfrm>
        </p:grpSpPr>
        <p:sp>
          <p:nvSpPr>
            <p:cNvPr id="24" name="Rectangle 23"/>
            <p:cNvSpPr/>
            <p:nvPr/>
          </p:nvSpPr>
          <p:spPr>
            <a:xfrm>
              <a:off x="5785164" y="5367196"/>
              <a:ext cx="1828800" cy="31687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03457" y="3060613"/>
              <a:ext cx="2281706" cy="31687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785164" y="3061152"/>
              <a:ext cx="1828800" cy="31687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503458" y="5367196"/>
              <a:ext cx="2281706" cy="31687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stCxn id="27" idx="2"/>
            </p:cNvCxnSpPr>
            <p:nvPr/>
          </p:nvCxnSpPr>
          <p:spPr>
            <a:xfrm>
              <a:off x="4644310" y="3377484"/>
              <a:ext cx="1" cy="18803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6978340" y="3377484"/>
              <a:ext cx="0" cy="18803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7613964" y="5055813"/>
            <a:ext cx="1056366" cy="3113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5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1260" y="0"/>
            <a:ext cx="18214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Methods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Results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Summary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87751"/>
              </p:ext>
            </p:extLst>
          </p:nvPr>
        </p:nvGraphicFramePr>
        <p:xfrm>
          <a:off x="473671" y="1460952"/>
          <a:ext cx="8196658" cy="42448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4319"/>
                <a:gridCol w="1821480"/>
                <a:gridCol w="2276850"/>
                <a:gridCol w="2884009"/>
              </a:tblGrid>
              <a:tr h="9044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Hatchery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Release Location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Target Hatchery</a:t>
                      </a:r>
                      <a:r>
                        <a:rPr lang="en-US" sz="1800" kern="1200" baseline="0" dirty="0" smtClean="0"/>
                        <a:t> and Migratory Fisheries</a:t>
                      </a:r>
                      <a:endParaRPr lang="en-US" sz="1800" kern="1200" dirty="0" smtClean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Stray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Marion Forks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Detroit Reservoir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Marion Forks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North Santiam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 Santiam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 Santiam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McKenzie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McKenzie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Dexter Ponds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Middle Fork Willamette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Middle Fork Willamette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Blind Slough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Clackamas River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Molalla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4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 Santiam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3671" y="777409"/>
            <a:ext cx="819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Stray rates of coded wire tagged upper Willamette spring Chinook salmon </a:t>
            </a:r>
          </a:p>
          <a:p>
            <a:pPr algn="ctr"/>
            <a:r>
              <a:rPr lang="en-US" u="sng" dirty="0" smtClean="0"/>
              <a:t>for brood years 2000-2008, by hatchery and release location</a:t>
            </a:r>
            <a:endParaRPr lang="en-US" u="sng" dirty="0"/>
          </a:p>
        </p:txBody>
      </p:sp>
      <p:sp>
        <p:nvSpPr>
          <p:cNvPr id="12" name="Content Placeholder 8"/>
          <p:cNvSpPr>
            <a:spLocks noGrp="1"/>
          </p:cNvSpPr>
          <p:nvPr>
            <p:ph idx="1"/>
          </p:nvPr>
        </p:nvSpPr>
        <p:spPr>
          <a:xfrm>
            <a:off x="473672" y="5705845"/>
            <a:ext cx="8187298" cy="11521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37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777409"/>
            <a:ext cx="8229600" cy="534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u="sng" dirty="0" smtClean="0"/>
              <a:t>Goals: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impact does release timing have on adult returns?</a:t>
            </a:r>
          </a:p>
          <a:p>
            <a:pPr marL="914400" lvl="1" indent="-514350"/>
            <a:r>
              <a:rPr lang="en-US" sz="2400" dirty="0" smtClean="0"/>
              <a:t>No impact on SARs at basin level</a:t>
            </a:r>
          </a:p>
          <a:p>
            <a:pPr marL="914400" lvl="1" indent="-514350"/>
            <a:r>
              <a:rPr lang="en-US" sz="2400" dirty="0" smtClean="0"/>
              <a:t>Variable impact on SARs at subbasin level</a:t>
            </a:r>
          </a:p>
          <a:p>
            <a:pPr marL="914400" lvl="1" indent="-514350"/>
            <a:r>
              <a:rPr lang="en-US" sz="2400" dirty="0" smtClean="0"/>
              <a:t>Fall/sub-yearling releases return younger than spring/yearling releases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Is straying a problem for UWR hatcheries?</a:t>
            </a:r>
          </a:p>
          <a:p>
            <a:pPr marL="914400" lvl="1" indent="-514350"/>
            <a:r>
              <a:rPr lang="en-US" sz="2400" dirty="0" smtClean="0"/>
              <a:t>Not for standard releases</a:t>
            </a:r>
          </a:p>
          <a:p>
            <a:pPr marL="914400" lvl="1" indent="-514350"/>
            <a:r>
              <a:rPr lang="en-US" sz="2400" dirty="0" smtClean="0"/>
              <a:t>Potential for </a:t>
            </a:r>
            <a:r>
              <a:rPr lang="en-US" sz="2400" dirty="0" err="1" smtClean="0"/>
              <a:t>unacclimated</a:t>
            </a:r>
            <a:r>
              <a:rPr lang="en-US" sz="2400" dirty="0" smtClean="0"/>
              <a:t> releases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482740" y="0"/>
            <a:ext cx="18214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Methods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Results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Summary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778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777409"/>
            <a:ext cx="8229600" cy="534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u="sng" smtClean="0"/>
              <a:t>New questions</a:t>
            </a:r>
            <a:r>
              <a:rPr lang="en-US" sz="2800" b="1" u="sng" dirty="0" smtClean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 smtClean="0"/>
              <a:t>Does age impact recovery rate?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 smtClean="0"/>
              <a:t>Does hatchery age structure mimic wild populations?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 smtClean="0"/>
              <a:t>How does release timing impact stray rates?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482740" y="0"/>
            <a:ext cx="18214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Methods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Results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Summary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08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04220" y="0"/>
            <a:ext cx="18397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Methods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Results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Summary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Questions</a:t>
              </a:r>
              <a:endParaRPr lang="en-US" b="1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0" y="34298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Questions</a:t>
            </a:r>
            <a:endParaRPr lang="en-US" sz="115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9481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Acknowledgements</a:t>
            </a:r>
          </a:p>
        </p:txBody>
      </p:sp>
      <p:pic>
        <p:nvPicPr>
          <p:cNvPr id="21" name="Picture 4" descr="http://upload.wikimedia.org/wikipedia/commons/thumb/3/35/United_States_Army_Corps_of_Engineers_logo.svg/2000px-United_States_Army_Corps_of_Engineers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535" y="1472946"/>
            <a:ext cx="1596739" cy="12143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chseason\Desktop\odfw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FFD"/>
              </a:clrFrom>
              <a:clrTo>
                <a:srgbClr val="FC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95" y="696780"/>
            <a:ext cx="1580775" cy="19904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ontent Placeholder 8"/>
          <p:cNvSpPr>
            <a:spLocks noGrp="1"/>
          </p:cNvSpPr>
          <p:nvPr>
            <p:ph idx="1"/>
          </p:nvPr>
        </p:nvSpPr>
        <p:spPr>
          <a:xfrm>
            <a:off x="1991570" y="1102704"/>
            <a:ext cx="5084965" cy="2326295"/>
          </a:xfrm>
        </p:spPr>
        <p:txBody>
          <a:bodyPr>
            <a:normAutofit/>
          </a:bodyPr>
          <a:lstStyle/>
          <a:p>
            <a:r>
              <a:rPr lang="en-US" dirty="0" err="1" smtClean="0"/>
              <a:t>Micki</a:t>
            </a:r>
            <a:r>
              <a:rPr lang="en-US" dirty="0" smtClean="0"/>
              <a:t> Varney</a:t>
            </a:r>
          </a:p>
          <a:p>
            <a:r>
              <a:rPr lang="en-US" dirty="0" smtClean="0"/>
              <a:t>Marc Johnson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78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973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1260" y="0"/>
            <a:ext cx="18214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Methods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Results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Summary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99397"/>
              </p:ext>
            </p:extLst>
          </p:nvPr>
        </p:nvGraphicFramePr>
        <p:xfrm>
          <a:off x="473671" y="1460952"/>
          <a:ext cx="8196658" cy="51681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4319"/>
                <a:gridCol w="1821480"/>
                <a:gridCol w="1138425"/>
                <a:gridCol w="1138425"/>
                <a:gridCol w="1821480"/>
                <a:gridCol w="1062529"/>
              </a:tblGrid>
              <a:tr h="7678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Hatchery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Release Location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Target Hatchery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Migratory</a:t>
                      </a:r>
                      <a:r>
                        <a:rPr lang="en-US" sz="1800" kern="1200" baseline="0" dirty="0" smtClean="0"/>
                        <a:t> Fisheries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Same Subbasin Spawning  Grounds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Out of Subbasin Stray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Marion Forks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Detroit Reservoir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Marion Forks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Klaskanine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Marion Forks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North Santiam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 Santiam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 Santiam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McKenzie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McKenzie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Dexter Ponds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Middle Fork Willamette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Middle Fork Willamette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Blind Slough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Clackamas River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Fall Creek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Day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Molalla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 Santiam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Tongue Pt.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Youngs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Bay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3671" y="777409"/>
            <a:ext cx="819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Final disposition of coded wire tagged upper Willamette spring Chinook salmon </a:t>
            </a:r>
          </a:p>
          <a:p>
            <a:pPr algn="ctr"/>
            <a:r>
              <a:rPr lang="en-US" u="sng" dirty="0"/>
              <a:t>for brood years 2000-2008, by </a:t>
            </a:r>
            <a:r>
              <a:rPr lang="en-US" u="sng" dirty="0" smtClean="0"/>
              <a:t>hatchery </a:t>
            </a:r>
            <a:r>
              <a:rPr lang="en-US" u="sng" dirty="0"/>
              <a:t>and release location</a:t>
            </a:r>
          </a:p>
        </p:txBody>
      </p:sp>
    </p:spTree>
    <p:extLst>
      <p:ext uri="{BB962C8B-B14F-4D97-AF65-F5344CB8AC3E}">
        <p14:creationId xmlns:p14="http://schemas.microsoft.com/office/powerpoint/2010/main" val="225778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8397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Introduction</a:t>
              </a:r>
              <a:endParaRPr 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Methods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Results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Summary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777409"/>
            <a:ext cx="8229600" cy="5348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Goals: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impact does release timing have on adult returns?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Is straying a concern for UWR hatcheries?</a:t>
            </a:r>
          </a:p>
          <a:p>
            <a:pPr marL="0" indent="0">
              <a:buNone/>
            </a:pPr>
            <a:r>
              <a:rPr lang="en-US" sz="2800" b="1" u="sng" dirty="0" smtClean="0"/>
              <a:t>Objectives</a:t>
            </a:r>
            <a:r>
              <a:rPr lang="en-US" sz="2800" b="1" dirty="0" smtClean="0"/>
              <a:t>:</a:t>
            </a:r>
          </a:p>
          <a:p>
            <a:pPr marL="0" indent="0">
              <a:buNone/>
            </a:pPr>
            <a:r>
              <a:rPr lang="en-US" sz="2800" dirty="0"/>
              <a:t>1a. </a:t>
            </a:r>
            <a:r>
              <a:rPr lang="en-US" sz="2800" dirty="0" smtClean="0"/>
              <a:t>Calculate </a:t>
            </a:r>
            <a:r>
              <a:rPr lang="en-US" sz="2800" u="sng" dirty="0" err="1" smtClean="0"/>
              <a:t>s</a:t>
            </a:r>
            <a:r>
              <a:rPr lang="en-US" sz="2800" dirty="0" err="1" smtClean="0"/>
              <a:t>molt</a:t>
            </a:r>
            <a:r>
              <a:rPr lang="en-US" sz="2800" dirty="0" smtClean="0"/>
              <a:t> to </a:t>
            </a:r>
            <a:r>
              <a:rPr lang="en-US" sz="2800" u="sng" dirty="0" smtClean="0"/>
              <a:t>a</a:t>
            </a:r>
            <a:r>
              <a:rPr lang="en-US" sz="2800" dirty="0" smtClean="0"/>
              <a:t>dult </a:t>
            </a:r>
            <a:r>
              <a:rPr lang="en-US" sz="2800" u="sng" dirty="0" smtClean="0"/>
              <a:t>r</a:t>
            </a:r>
            <a:r>
              <a:rPr lang="en-US" sz="2800" dirty="0" smtClean="0"/>
              <a:t>eturns (SARs)</a:t>
            </a:r>
          </a:p>
          <a:p>
            <a:pPr marL="0" indent="0">
              <a:buNone/>
            </a:pPr>
            <a:r>
              <a:rPr lang="en-US" sz="2800" dirty="0" smtClean="0"/>
              <a:t>1b. Estimate age structure of returning adults</a:t>
            </a:r>
          </a:p>
          <a:p>
            <a:pPr marL="0" indent="0">
              <a:buNone/>
            </a:pPr>
            <a:r>
              <a:rPr lang="en-US" sz="2800" dirty="0" smtClean="0"/>
              <a:t>2.   Estimate </a:t>
            </a:r>
            <a:r>
              <a:rPr lang="en-US" sz="2800" dirty="0"/>
              <a:t>homing/stray rates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238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1260" y="0"/>
            <a:ext cx="18214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Methods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Results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Summary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633354"/>
              </p:ext>
            </p:extLst>
          </p:nvPr>
        </p:nvGraphicFramePr>
        <p:xfrm>
          <a:off x="473671" y="1460952"/>
          <a:ext cx="8196658" cy="502152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4319"/>
                <a:gridCol w="1821480"/>
                <a:gridCol w="2276850"/>
                <a:gridCol w="2884009"/>
              </a:tblGrid>
              <a:tr h="7678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Hatchery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Release Location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Target Hatchery</a:t>
                      </a:r>
                      <a:r>
                        <a:rPr lang="en-US" sz="1800" kern="1200" baseline="0" dirty="0" smtClean="0"/>
                        <a:t> and Migratory Fisheries</a:t>
                      </a:r>
                      <a:endParaRPr lang="en-US" sz="1800" kern="1200" dirty="0" smtClean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Stray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Marion Forks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Detroit Reservoir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Marion Forks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Klaskanine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R.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Marion Forks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North Santiam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 Santiam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 Santiam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McKenzie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McKenzie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Dexter Ponds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Middle Fork Willamette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Middle Fork Willamette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Blind Slough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Clackamas River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Fall Creek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Day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Molalla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 Santiam R.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Tongue Pt.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3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Willamette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Youngs Bay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3671" y="777409"/>
            <a:ext cx="819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Stray rates of coded wire tagged upper Willamette spring Chinook salmon </a:t>
            </a:r>
          </a:p>
          <a:p>
            <a:pPr algn="ctr"/>
            <a:r>
              <a:rPr lang="en-US" u="sng" dirty="0"/>
              <a:t>for brood years 2000-2008, by </a:t>
            </a:r>
            <a:r>
              <a:rPr lang="en-US" u="sng" dirty="0" smtClean="0"/>
              <a:t>hatchery </a:t>
            </a:r>
            <a:r>
              <a:rPr lang="en-US" u="sng" dirty="0"/>
              <a:t>and release location</a:t>
            </a:r>
          </a:p>
        </p:txBody>
      </p:sp>
    </p:spTree>
    <p:extLst>
      <p:ext uri="{BB962C8B-B14F-4D97-AF65-F5344CB8AC3E}">
        <p14:creationId xmlns:p14="http://schemas.microsoft.com/office/powerpoint/2010/main" val="4973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777410"/>
            <a:ext cx="8229600" cy="534875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RMIS* query</a:t>
            </a:r>
            <a:endParaRPr lang="en-US" dirty="0"/>
          </a:p>
          <a:p>
            <a:pPr lvl="1"/>
            <a:r>
              <a:rPr lang="en-US" dirty="0"/>
              <a:t>Willamette </a:t>
            </a:r>
            <a:r>
              <a:rPr lang="en-US" dirty="0" smtClean="0"/>
              <a:t>releases and recoveries</a:t>
            </a:r>
            <a:endParaRPr lang="en-US" dirty="0"/>
          </a:p>
          <a:p>
            <a:pPr lvl="1"/>
            <a:r>
              <a:rPr lang="en-US" dirty="0" smtClean="0"/>
              <a:t>AD &amp; CWT </a:t>
            </a:r>
            <a:r>
              <a:rPr lang="en-US" dirty="0" err="1" smtClean="0"/>
              <a:t>ChS</a:t>
            </a:r>
            <a:r>
              <a:rPr lang="en-US" dirty="0" smtClean="0"/>
              <a:t> only</a:t>
            </a:r>
            <a:endParaRPr lang="en-US" dirty="0"/>
          </a:p>
          <a:p>
            <a:pPr lvl="1"/>
            <a:r>
              <a:rPr lang="en-US" dirty="0"/>
              <a:t>221,970 recoveries of 1,089 releases</a:t>
            </a:r>
          </a:p>
          <a:p>
            <a:r>
              <a:rPr lang="en-US" dirty="0" smtClean="0"/>
              <a:t>Filter:</a:t>
            </a:r>
          </a:p>
          <a:p>
            <a:pPr lvl="1"/>
            <a:r>
              <a:rPr lang="en-US" dirty="0" smtClean="0"/>
              <a:t>Brood years 2000-2008</a:t>
            </a:r>
          </a:p>
          <a:p>
            <a:pPr lvl="1"/>
            <a:r>
              <a:rPr lang="en-US" u="sng" dirty="0" smtClean="0"/>
              <a:t>Standard release/recoveries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Standard release location</a:t>
            </a:r>
          </a:p>
          <a:p>
            <a:pPr lvl="2"/>
            <a:r>
              <a:rPr lang="en-US" dirty="0" smtClean="0"/>
              <a:t>Recovered at target hatchery</a:t>
            </a:r>
          </a:p>
          <a:p>
            <a:pPr lvl="2"/>
            <a:r>
              <a:rPr lang="en-US" dirty="0" smtClean="0"/>
              <a:t>Nov., Feb., Mar., and Apr. release timing</a:t>
            </a:r>
          </a:p>
          <a:p>
            <a:pPr lvl="1"/>
            <a:r>
              <a:rPr lang="en-US" dirty="0" smtClean="0"/>
              <a:t>11,011 </a:t>
            </a:r>
            <a:r>
              <a:rPr lang="en-US" dirty="0"/>
              <a:t>recoveries of </a:t>
            </a:r>
            <a:r>
              <a:rPr lang="en-US" dirty="0" smtClean="0"/>
              <a:t>107 releases</a:t>
            </a:r>
          </a:p>
          <a:p>
            <a:pPr marL="0" indent="0">
              <a:buNone/>
            </a:pPr>
            <a:r>
              <a:rPr lang="en-US" sz="1600" dirty="0" smtClean="0"/>
              <a:t>*Regional </a:t>
            </a:r>
            <a:r>
              <a:rPr lang="en-US" sz="1600" dirty="0"/>
              <a:t>Mark Information System (RMPC.org)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39780" y="0"/>
            <a:ext cx="18214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Methods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Results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Summary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778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1260" y="0"/>
            <a:ext cx="18214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Methods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Results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Summary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090" y="806588"/>
            <a:ext cx="6309160" cy="604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6"/>
          <p:cNvSpPr>
            <a:spLocks noGrp="1"/>
          </p:cNvSpPr>
          <p:nvPr>
            <p:ph type="title"/>
          </p:nvPr>
        </p:nvSpPr>
        <p:spPr>
          <a:xfrm>
            <a:off x="457200" y="369332"/>
            <a:ext cx="8229600" cy="4080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Willamette basin SARs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96108" y="3277210"/>
            <a:ext cx="1983142" cy="18214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79250" y="3049464"/>
            <a:ext cx="21879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 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43 tag codes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~4000 recoveries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Brood years 00-08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Run years 03-13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hatcheries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Mainstem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releases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Recovered at “target” hatchery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Released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March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5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1260" y="0"/>
            <a:ext cx="18214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Methods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Results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Summary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091" y="806589"/>
            <a:ext cx="6309158" cy="604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6"/>
          <p:cNvSpPr>
            <a:spLocks noGrp="1"/>
          </p:cNvSpPr>
          <p:nvPr>
            <p:ph type="title"/>
          </p:nvPr>
        </p:nvSpPr>
        <p:spPr>
          <a:xfrm>
            <a:off x="457200" y="369332"/>
            <a:ext cx="8229600" cy="4080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Willamette basin SARs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4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1260" y="0"/>
            <a:ext cx="18214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Methods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Results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Summary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410" y="806589"/>
            <a:ext cx="6309158" cy="60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6"/>
          <p:cNvSpPr>
            <a:spLocks noGrp="1"/>
          </p:cNvSpPr>
          <p:nvPr>
            <p:ph type="title"/>
          </p:nvPr>
        </p:nvSpPr>
        <p:spPr>
          <a:xfrm>
            <a:off x="457200" y="369332"/>
            <a:ext cx="8229600" cy="4080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South Santiam Hatchery SARs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6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1260" y="0"/>
            <a:ext cx="18214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Methods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Results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Summary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410" y="806589"/>
            <a:ext cx="6309157" cy="60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6"/>
          <p:cNvSpPr>
            <a:spLocks noGrp="1"/>
          </p:cNvSpPr>
          <p:nvPr>
            <p:ph type="title"/>
          </p:nvPr>
        </p:nvSpPr>
        <p:spPr>
          <a:xfrm>
            <a:off x="457200" y="369332"/>
            <a:ext cx="8229600" cy="4080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McKenzie Hatchery SARs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1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1260" y="0"/>
            <a:ext cx="18214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Methods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Results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Summary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Content Placeholder 8"/>
          <p:cNvSpPr txBox="1">
            <a:spLocks/>
          </p:cNvSpPr>
          <p:nvPr/>
        </p:nvSpPr>
        <p:spPr>
          <a:xfrm>
            <a:off x="457200" y="777410"/>
            <a:ext cx="8229600" cy="5348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777409"/>
            <a:ext cx="8229600" cy="5348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chemeClr val="bg1">
                    <a:lumMod val="65000"/>
                  </a:schemeClr>
                </a:solidFill>
              </a:rPr>
              <a:t>Goals: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What impact does release timing have on adult returns?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Is straying a problem for UWR hatcheries?</a:t>
            </a:r>
          </a:p>
          <a:p>
            <a:pPr marL="0" indent="0">
              <a:buNone/>
            </a:pPr>
            <a:r>
              <a:rPr lang="en-US" sz="2800" b="1" u="sng" dirty="0" smtClean="0">
                <a:solidFill>
                  <a:schemeClr val="bg1">
                    <a:lumMod val="65000"/>
                  </a:schemeClr>
                </a:solidFill>
              </a:rPr>
              <a:t>Objectives</a:t>
            </a:r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US" sz="2800" strike="sngStrike" dirty="0">
                <a:solidFill>
                  <a:schemeClr val="bg1">
                    <a:lumMod val="65000"/>
                  </a:schemeClr>
                </a:solidFill>
              </a:rPr>
              <a:t>1a. </a:t>
            </a:r>
            <a:r>
              <a:rPr lang="en-US" sz="2800" strike="sngStrike" dirty="0" smtClean="0">
                <a:solidFill>
                  <a:schemeClr val="bg1">
                    <a:lumMod val="65000"/>
                  </a:schemeClr>
                </a:solidFill>
              </a:rPr>
              <a:t>Calculate </a:t>
            </a:r>
            <a:r>
              <a:rPr lang="en-US" sz="2800" u="sng" strike="sngStrike" dirty="0" err="1" smtClean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sz="2800" strike="sngStrike" dirty="0" err="1" smtClean="0">
                <a:solidFill>
                  <a:schemeClr val="bg1">
                    <a:lumMod val="65000"/>
                  </a:schemeClr>
                </a:solidFill>
              </a:rPr>
              <a:t>molt</a:t>
            </a:r>
            <a:r>
              <a:rPr lang="en-US" sz="2800" strike="sngStrike" dirty="0" smtClean="0">
                <a:solidFill>
                  <a:schemeClr val="bg1">
                    <a:lumMod val="65000"/>
                  </a:schemeClr>
                </a:solidFill>
              </a:rPr>
              <a:t> to </a:t>
            </a:r>
            <a:r>
              <a:rPr lang="en-US" sz="2800" u="sng" strike="sngStrike" dirty="0" smtClean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en-US" sz="2800" strike="sngStrike" dirty="0" smtClean="0">
                <a:solidFill>
                  <a:schemeClr val="bg1">
                    <a:lumMod val="65000"/>
                  </a:schemeClr>
                </a:solidFill>
              </a:rPr>
              <a:t>dult </a:t>
            </a:r>
            <a:r>
              <a:rPr lang="en-US" sz="2800" u="sng" strike="sngStrike" dirty="0" smtClean="0">
                <a:solidFill>
                  <a:schemeClr val="bg1">
                    <a:lumMod val="65000"/>
                  </a:schemeClr>
                </a:solidFill>
              </a:rPr>
              <a:t>r</a:t>
            </a:r>
            <a:r>
              <a:rPr lang="en-US" sz="2800" strike="sngStrike" dirty="0" smtClean="0">
                <a:solidFill>
                  <a:schemeClr val="bg1">
                    <a:lumMod val="65000"/>
                  </a:schemeClr>
                </a:solidFill>
              </a:rPr>
              <a:t>eturns (SARs)</a:t>
            </a:r>
          </a:p>
          <a:p>
            <a:pPr marL="0" indent="0">
              <a:buNone/>
            </a:pPr>
            <a:r>
              <a:rPr lang="en-US" sz="2800" dirty="0" smtClean="0"/>
              <a:t>1b. Estimate age structure of returning adults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2.   Estimate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homing/stray rates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947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1260" y="0"/>
            <a:ext cx="1821480" cy="369332"/>
          </a:xfrm>
          <a:prstGeom prst="rect">
            <a:avLst/>
          </a:prstGeom>
          <a:solidFill>
            <a:srgbClr val="F77B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3781" y="0"/>
            <a:ext cx="8555296" cy="369332"/>
            <a:chOff x="252249" y="457214"/>
            <a:chExt cx="855529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252249" y="457214"/>
              <a:ext cx="1375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Introduction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937" y="457214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Methods</a:t>
              </a: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5857" y="457214"/>
              <a:ext cx="86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Results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9007" y="457214"/>
              <a:ext cx="1097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Summary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2039" y="457214"/>
              <a:ext cx="1145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Questions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itle 6"/>
          <p:cNvSpPr>
            <a:spLocks noGrp="1"/>
          </p:cNvSpPr>
          <p:nvPr>
            <p:ph type="title"/>
          </p:nvPr>
        </p:nvSpPr>
        <p:spPr>
          <a:xfrm>
            <a:off x="457200" y="369332"/>
            <a:ext cx="8229600" cy="674791"/>
          </a:xfrm>
        </p:spPr>
        <p:txBody>
          <a:bodyPr>
            <a:noAutofit/>
          </a:bodyPr>
          <a:lstStyle/>
          <a:p>
            <a:r>
              <a:rPr lang="en-US" sz="2400" dirty="0" smtClean="0"/>
              <a:t>Upper Willamette basin age structure of CWT spring Chinook salmon by release timing, brood years 2000-2008</a:t>
            </a:r>
            <a:endParaRPr lang="en-US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6359" y="1175968"/>
            <a:ext cx="5925546" cy="5682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479250" y="3049464"/>
            <a:ext cx="2187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15" t="40988" r="2719" b="45655"/>
          <a:stretch/>
        </p:blipFill>
        <p:spPr bwMode="auto">
          <a:xfrm>
            <a:off x="6924745" y="3049464"/>
            <a:ext cx="850068" cy="1214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4972</TotalTime>
  <Words>2137</Words>
  <Application>Microsoft Office PowerPoint</Application>
  <PresentationFormat>On-screen Show (4:3)</PresentationFormat>
  <Paragraphs>586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Recovery Patterns of Coded-Wire Tagged Spring Chinook Salmon in the Upper Willamette River Basin</vt:lpstr>
      <vt:lpstr>PowerPoint Presentation</vt:lpstr>
      <vt:lpstr>PowerPoint Presentation</vt:lpstr>
      <vt:lpstr>Willamette basin SARs</vt:lpstr>
      <vt:lpstr>Willamette basin SARs</vt:lpstr>
      <vt:lpstr>South Santiam Hatchery SARs</vt:lpstr>
      <vt:lpstr>McKenzie Hatchery SARs</vt:lpstr>
      <vt:lpstr>PowerPoint Presentation</vt:lpstr>
      <vt:lpstr>Upper Willamette basin age structure of CWT spring Chinook salmon by release timing, brood years 2000-2008</vt:lpstr>
      <vt:lpstr>Upper Willamette basin age structure of CWT spring Chinook salmon by release timing, brood years 1990-2008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Forestry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Recovery Patterns of Coded-Wire Tagged Spring Chinook Salmon in the Upper Willamette River Basin</dc:title>
  <dc:creator>chseason</dc:creator>
  <cp:lastModifiedBy>Havey Dewlett</cp:lastModifiedBy>
  <cp:revision>160</cp:revision>
  <cp:lastPrinted>2015-02-05T21:08:24Z</cp:lastPrinted>
  <dcterms:created xsi:type="dcterms:W3CDTF">2015-01-29T16:14:24Z</dcterms:created>
  <dcterms:modified xsi:type="dcterms:W3CDTF">2015-02-12T16:23:22Z</dcterms:modified>
</cp:coreProperties>
</file>